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Play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0" roundtripDataSignature="AMtx7mgqObhvbPZjhzXSyo9eTzONnb7P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lay-bold.fntdata"/><Relationship Id="rId6" Type="http://schemas.openxmlformats.org/officeDocument/2006/relationships/slide" Target="slides/slide1.xml"/><Relationship Id="rId18" Type="http://schemas.openxmlformats.org/officeDocument/2006/relationships/font" Target="fonts/Play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f7c64adae8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g2f7c64ada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72c2e9cea_0_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2f72c2e9cea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f809e6aeaa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8" name="Google Shape;228;g2f809e6aea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f7c64adae8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2f7c64adae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f72c2e9cea_0_26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2f72c2e9cea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f72c2e9cea_0_2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g2f72c2e9cea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e70ad8e18a_1_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2e70ad8e18a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e70ad8e18a_1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g2e70ad8e18a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1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/>
            </a:lvl1pPr>
            <a:lvl2pPr indent="-298450" lvl="1" marL="9144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2pPr>
            <a:lvl3pPr indent="-298450" lvl="2" marL="1371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3pPr>
            <a:lvl4pPr indent="-298450" lvl="3" marL="18288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4pPr>
            <a:lvl5pPr indent="-298450" lvl="4" marL="22860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5pPr>
            <a:lvl6pPr indent="-298450" lvl="5" marL="27432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6pPr>
            <a:lvl7pPr indent="-298450" lvl="6" marL="32004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7pPr>
            <a:lvl8pPr indent="-298450" lvl="7" marL="3657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8pPr>
            <a:lvl9pPr indent="-298450" lvl="8" marL="41148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26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26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6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7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7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27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9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9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9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9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7" name="Google Shape;17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  <a:defRPr/>
            </a:lvl1pPr>
            <a:lvl2pPr indent="-298450" lvl="1" marL="9144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2pPr>
            <a:lvl3pPr indent="-298450" lvl="2" marL="1371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3pPr>
            <a:lvl4pPr indent="-298450" lvl="3" marL="18288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4pPr>
            <a:lvl5pPr indent="-298450" lvl="4" marL="22860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5pPr>
            <a:lvl6pPr indent="-298450" lvl="5" marL="27432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6pPr>
            <a:lvl7pPr indent="-298450" lvl="6" marL="32004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  <a:defRPr/>
            </a:lvl7pPr>
            <a:lvl8pPr indent="-298450" lvl="7" marL="3657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  <a:defRPr/>
            </a:lvl8pPr>
            <a:lvl9pPr indent="-298450" lvl="8" marL="41148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■"/>
              <a:defRPr/>
            </a:lvl9pPr>
          </a:lstStyle>
          <a:p/>
        </p:txBody>
      </p:sp>
      <p:sp>
        <p:nvSpPr>
          <p:cNvPr id="18" name="Google Shape;18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9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2" name="Google Shape;22;p19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0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1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Play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500"/>
              <a:buNone/>
              <a:defRPr sz="1500">
                <a:solidFill>
                  <a:srgbClr val="757575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350"/>
              <a:buNone/>
              <a:defRPr sz="1350">
                <a:solidFill>
                  <a:srgbClr val="757575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757575"/>
              </a:buClr>
              <a:buSzPts val="1200"/>
              <a:buNone/>
              <a:defRPr sz="12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4" name="Google Shape;34;p21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7" name="Google Shape;47;p23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9" name="Google Shape;49;p23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3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4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5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Play"/>
              <a:buNone/>
              <a:defRPr b="0" i="0" sz="33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1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1" algn="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0.jpg"/><Relationship Id="rId5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iC383w9Kjlm5QND--j_96Th_sq4tCp8F/view?usp=drive_link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f7c64adae8_0_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g2f7c64adae8_0_0"/>
          <p:cNvSpPr/>
          <p:nvPr/>
        </p:nvSpPr>
        <p:spPr>
          <a:xfrm flipH="1" rot="5400000">
            <a:off x="-1063243" y="1063065"/>
            <a:ext cx="5157000" cy="30306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F4861"/>
              </a:gs>
            </a:gsLst>
            <a:lin ang="1859992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2f7c64adae8_0_0"/>
          <p:cNvSpPr/>
          <p:nvPr/>
        </p:nvSpPr>
        <p:spPr>
          <a:xfrm rot="-5400000">
            <a:off x="-118799" y="1995279"/>
            <a:ext cx="3266700" cy="3029100"/>
          </a:xfrm>
          <a:prstGeom prst="rect">
            <a:avLst/>
          </a:prstGeom>
          <a:gradFill>
            <a:gsLst>
              <a:gs pos="0">
                <a:srgbClr val="156082">
                  <a:alpha val="49019"/>
                </a:srgbClr>
              </a:gs>
              <a:gs pos="100000">
                <a:srgbClr val="0A3041">
                  <a:alpha val="0"/>
                </a:srgbClr>
              </a:gs>
            </a:gsLst>
            <a:lin ang="113999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2f7c64adae8_0_0"/>
          <p:cNvSpPr/>
          <p:nvPr/>
        </p:nvSpPr>
        <p:spPr>
          <a:xfrm rot="6092077">
            <a:off x="-558801" y="904097"/>
            <a:ext cx="3606948" cy="3067113"/>
          </a:xfrm>
          <a:custGeom>
            <a:rect b="b" l="l" r="r" t="t"/>
            <a:pathLst>
              <a:path extrusionOk="0" h="4088666" w="4808302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0">
                <a:srgbClr val="43AFE2">
                  <a:alpha val="0"/>
                </a:srgbClr>
              </a:gs>
              <a:gs pos="39000">
                <a:srgbClr val="43AFE2">
                  <a:alpha val="0"/>
                </a:srgbClr>
              </a:gs>
              <a:gs pos="100000">
                <a:srgbClr val="0F4861">
                  <a:alpha val="25098"/>
                </a:srgbClr>
              </a:gs>
            </a:gsLst>
            <a:lin ang="1859992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f7c64adae8_0_0"/>
          <p:cNvSpPr txBox="1"/>
          <p:nvPr>
            <p:ph type="title"/>
          </p:nvPr>
        </p:nvSpPr>
        <p:spPr>
          <a:xfrm>
            <a:off x="-347900" y="795425"/>
            <a:ext cx="3726300" cy="23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Sharona Seleri</a:t>
            </a:r>
            <a:endParaRPr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Yehonatan Ailon</a:t>
            </a:r>
            <a:endParaRPr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Keren Cohen</a:t>
            </a:r>
            <a:endParaRPr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400"/>
              </a:spcBef>
              <a:spcAft>
                <a:spcPts val="1400"/>
              </a:spcAft>
              <a:buNone/>
            </a:pPr>
            <a:r>
              <a:rPr lang="en-US"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Amit Sindani</a:t>
            </a:r>
            <a:endParaRPr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g2f7c64adae8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795422"/>
            <a:ext cx="3991099" cy="344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/>
          <p:nvPr/>
        </p:nvSpPr>
        <p:spPr>
          <a:xfrm flipH="1">
            <a:off x="1" y="0"/>
            <a:ext cx="9143999" cy="1181966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33"/>
          <p:cNvSpPr/>
          <p:nvPr/>
        </p:nvSpPr>
        <p:spPr>
          <a:xfrm flipH="1" rot="10800000">
            <a:off x="6096642" y="0"/>
            <a:ext cx="3047358" cy="1182309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3"/>
          <p:cNvSpPr/>
          <p:nvPr/>
        </p:nvSpPr>
        <p:spPr>
          <a:xfrm rot="5400000">
            <a:off x="3980833" y="-3980834"/>
            <a:ext cx="1182335" cy="9144002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3"/>
          <p:cNvSpPr txBox="1"/>
          <p:nvPr>
            <p:ph type="title"/>
          </p:nvPr>
        </p:nvSpPr>
        <p:spPr>
          <a:xfrm>
            <a:off x="0" y="306801"/>
            <a:ext cx="9143999" cy="658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lang="en-US" sz="3400">
                <a:solidFill>
                  <a:srgbClr val="F2F2F2"/>
                </a:solidFill>
              </a:rPr>
              <a:t>Comprehensive Installation Guides</a:t>
            </a:r>
            <a:endParaRPr/>
          </a:p>
        </p:txBody>
      </p:sp>
      <p:pic>
        <p:nvPicPr>
          <p:cNvPr id="201" name="Google Shape;201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7701" y="1271898"/>
            <a:ext cx="3989790" cy="3619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35459" y="1378566"/>
            <a:ext cx="3820840" cy="3695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f72c2e9cea_0_3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g2f72c2e9cea_0_33"/>
          <p:cNvSpPr/>
          <p:nvPr/>
        </p:nvSpPr>
        <p:spPr>
          <a:xfrm flipH="1">
            <a:off x="0" y="0"/>
            <a:ext cx="9144000" cy="1182000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2f72c2e9cea_0_33"/>
          <p:cNvSpPr/>
          <p:nvPr/>
        </p:nvSpPr>
        <p:spPr>
          <a:xfrm flipH="1" rot="10800000">
            <a:off x="6096642" y="9"/>
            <a:ext cx="3047400" cy="1182300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20016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g2f72c2e9cea_0_33"/>
          <p:cNvSpPr/>
          <p:nvPr/>
        </p:nvSpPr>
        <p:spPr>
          <a:xfrm rot="5400000">
            <a:off x="3980852" y="-3980850"/>
            <a:ext cx="1182300" cy="9144000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2f72c2e9cea_0_33"/>
          <p:cNvSpPr txBox="1"/>
          <p:nvPr>
            <p:ph type="title"/>
          </p:nvPr>
        </p:nvSpPr>
        <p:spPr>
          <a:xfrm>
            <a:off x="95250" y="340800"/>
            <a:ext cx="9144000" cy="84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lay"/>
              <a:buNone/>
            </a:pPr>
            <a:r>
              <a:rPr b="1" lang="en-US" sz="3000">
                <a:solidFill>
                  <a:schemeClr val="lt1"/>
                </a:solidFill>
              </a:rPr>
              <a:t>Architecture overview</a:t>
            </a:r>
            <a:endParaRPr b="1" sz="3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t/>
            </a:r>
            <a:endParaRPr sz="3400">
              <a:solidFill>
                <a:srgbClr val="F2F2F2"/>
              </a:solidFill>
            </a:endParaRPr>
          </a:p>
        </p:txBody>
      </p:sp>
      <p:grpSp>
        <p:nvGrpSpPr>
          <p:cNvPr id="212" name="Google Shape;212;g2f72c2e9cea_0_33"/>
          <p:cNvGrpSpPr/>
          <p:nvPr/>
        </p:nvGrpSpPr>
        <p:grpSpPr>
          <a:xfrm>
            <a:off x="1378767" y="1400174"/>
            <a:ext cx="6396344" cy="3729245"/>
            <a:chOff x="1889662" y="1128730"/>
            <a:chExt cx="8684785" cy="5262835"/>
          </a:xfrm>
        </p:grpSpPr>
        <p:pic>
          <p:nvPicPr>
            <p:cNvPr id="213" name="Google Shape;213;g2f72c2e9cea_0_3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052624" y="1251877"/>
              <a:ext cx="7507712" cy="513968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14" name="Google Shape;214;g2f72c2e9cea_0_33"/>
            <p:cNvCxnSpPr/>
            <p:nvPr/>
          </p:nvCxnSpPr>
          <p:spPr>
            <a:xfrm rot="10800000">
              <a:off x="1889771" y="3122074"/>
              <a:ext cx="4827900" cy="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5" name="Google Shape;215;g2f72c2e9cea_0_33"/>
            <p:cNvCxnSpPr/>
            <p:nvPr/>
          </p:nvCxnSpPr>
          <p:spPr>
            <a:xfrm rot="10800000">
              <a:off x="1889732" y="5528786"/>
              <a:ext cx="5532600" cy="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6" name="Google Shape;216;g2f72c2e9cea_0_33"/>
            <p:cNvCxnSpPr/>
            <p:nvPr/>
          </p:nvCxnSpPr>
          <p:spPr>
            <a:xfrm flipH="1" rot="10800000">
              <a:off x="1889662" y="3122186"/>
              <a:ext cx="16500" cy="240660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7" name="Google Shape;217;g2f72c2e9cea_0_33"/>
            <p:cNvCxnSpPr/>
            <p:nvPr/>
          </p:nvCxnSpPr>
          <p:spPr>
            <a:xfrm rot="10800000">
              <a:off x="6686447" y="1128803"/>
              <a:ext cx="3888000" cy="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8" name="Google Shape;218;g2f72c2e9cea_0_33"/>
            <p:cNvCxnSpPr/>
            <p:nvPr/>
          </p:nvCxnSpPr>
          <p:spPr>
            <a:xfrm flipH="1" rot="10800000">
              <a:off x="6701074" y="1128874"/>
              <a:ext cx="16500" cy="199320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9" name="Google Shape;219;g2f72c2e9cea_0_33"/>
            <p:cNvCxnSpPr/>
            <p:nvPr/>
          </p:nvCxnSpPr>
          <p:spPr>
            <a:xfrm rot="10800000">
              <a:off x="10574447" y="1128730"/>
              <a:ext cx="0" cy="257880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0" name="Google Shape;220;g2f72c2e9cea_0_33"/>
            <p:cNvCxnSpPr/>
            <p:nvPr/>
          </p:nvCxnSpPr>
          <p:spPr>
            <a:xfrm rot="10800000">
              <a:off x="7405847" y="3707530"/>
              <a:ext cx="3168600" cy="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1" name="Google Shape;221;g2f72c2e9cea_0_33"/>
            <p:cNvCxnSpPr/>
            <p:nvPr/>
          </p:nvCxnSpPr>
          <p:spPr>
            <a:xfrm rot="10800000">
              <a:off x="7422332" y="3707486"/>
              <a:ext cx="0" cy="1821300"/>
            </a:xfrm>
            <a:prstGeom prst="straightConnector1">
              <a:avLst/>
            </a:prstGeom>
            <a:noFill/>
            <a:ln cap="flat" cmpd="sng" w="38100">
              <a:solidFill>
                <a:srgbClr val="C00000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222" name="Google Shape;222;g2f72c2e9cea_0_33"/>
          <p:cNvCxnSpPr>
            <a:endCxn id="223" idx="2"/>
          </p:cNvCxnSpPr>
          <p:nvPr/>
        </p:nvCxnSpPr>
        <p:spPr>
          <a:xfrm flipH="1" rot="10800000">
            <a:off x="6500134" y="1906225"/>
            <a:ext cx="569700" cy="163500"/>
          </a:xfrm>
          <a:prstGeom prst="bentConnector2">
            <a:avLst/>
          </a:prstGeom>
          <a:noFill/>
          <a:ln cap="flat" cmpd="sng" w="19050">
            <a:solidFill>
              <a:srgbClr val="595959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3" name="Google Shape;223;g2f72c2e9cea_0_33"/>
          <p:cNvSpPr/>
          <p:nvPr/>
        </p:nvSpPr>
        <p:spPr>
          <a:xfrm>
            <a:off x="6866734" y="1727425"/>
            <a:ext cx="406200" cy="1788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4" name="Google Shape;224;g2f72c2e9cea_0_33"/>
          <p:cNvCxnSpPr/>
          <p:nvPr/>
        </p:nvCxnSpPr>
        <p:spPr>
          <a:xfrm flipH="1" rot="10800000">
            <a:off x="7030174" y="1906392"/>
            <a:ext cx="569700" cy="163500"/>
          </a:xfrm>
          <a:prstGeom prst="bentConnector2">
            <a:avLst/>
          </a:prstGeom>
          <a:noFill/>
          <a:ln cap="flat" cmpd="sng" w="19050">
            <a:solidFill>
              <a:srgbClr val="595959"/>
            </a:solidFill>
            <a:prstDash val="solid"/>
            <a:miter lim="800000"/>
            <a:headEnd len="sm" w="sm" type="none"/>
            <a:tailEnd len="med" w="med" type="triangle"/>
          </a:ln>
        </p:spPr>
      </p:cxnSp>
      <p:pic>
        <p:nvPicPr>
          <p:cNvPr id="225" name="Google Shape;225;g2f72c2e9cea_0_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15117" y="1695183"/>
            <a:ext cx="406327" cy="2110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f809e6aeaa_0_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2f809e6aeaa_0_0"/>
          <p:cNvSpPr/>
          <p:nvPr/>
        </p:nvSpPr>
        <p:spPr>
          <a:xfrm flipH="1">
            <a:off x="0" y="0"/>
            <a:ext cx="9144000" cy="1182000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g2f809e6aeaa_0_0"/>
          <p:cNvSpPr/>
          <p:nvPr/>
        </p:nvSpPr>
        <p:spPr>
          <a:xfrm flipH="1" rot="10800000">
            <a:off x="6096642" y="9"/>
            <a:ext cx="3047400" cy="1182300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20016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f809e6aeaa_0_0"/>
          <p:cNvSpPr/>
          <p:nvPr/>
        </p:nvSpPr>
        <p:spPr>
          <a:xfrm rot="5400000">
            <a:off x="3916302" y="-3981213"/>
            <a:ext cx="1182300" cy="9144000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2f809e6aeaa_0_0"/>
          <p:cNvSpPr txBox="1"/>
          <p:nvPr>
            <p:ph type="title"/>
          </p:nvPr>
        </p:nvSpPr>
        <p:spPr>
          <a:xfrm>
            <a:off x="159600" y="472925"/>
            <a:ext cx="9321000" cy="9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lay"/>
              <a:buNone/>
            </a:pPr>
            <a:r>
              <a:rPr b="1" lang="en-US" sz="3000">
                <a:solidFill>
                  <a:schemeClr val="lt1"/>
                </a:solidFill>
              </a:rPr>
              <a:t>Acknowledgments</a:t>
            </a:r>
            <a:endParaRPr b="1" sz="3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t/>
            </a:r>
            <a:endParaRPr b="1" sz="3000">
              <a:solidFill>
                <a:schemeClr val="lt1"/>
              </a:solidFill>
            </a:endParaRPr>
          </a:p>
        </p:txBody>
      </p:sp>
      <p:sp>
        <p:nvSpPr>
          <p:cNvPr id="235" name="Google Shape;235;g2f809e6aeaa_0_0"/>
          <p:cNvSpPr txBox="1"/>
          <p:nvPr/>
        </p:nvSpPr>
        <p:spPr>
          <a:xfrm>
            <a:off x="159600" y="1681125"/>
            <a:ext cx="8824800" cy="2187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First and foremost, thank you Dr. Hadar Binsky for guiding us throughout the project!</a:t>
            </a:r>
            <a:br>
              <a:rPr lang="en-US" sz="2100">
                <a:solidFill>
                  <a:schemeClr val="dk1"/>
                </a:solidFill>
              </a:rPr>
            </a:b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And thank you all for your attention and interest.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/>
          <p:nvPr/>
        </p:nvSpPr>
        <p:spPr>
          <a:xfrm flipH="1" rot="5400000">
            <a:off x="-1063154" y="1063154"/>
            <a:ext cx="5156864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0F4861"/>
              </a:gs>
            </a:gsLst>
            <a:lin ang="18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/>
          <p:nvPr/>
        </p:nvSpPr>
        <p:spPr>
          <a:xfrm rot="-5400000">
            <a:off x="-118871" y="1995355"/>
            <a:ext cx="3266696" cy="3028952"/>
          </a:xfrm>
          <a:prstGeom prst="rect">
            <a:avLst/>
          </a:prstGeom>
          <a:gradFill>
            <a:gsLst>
              <a:gs pos="0">
                <a:srgbClr val="156082">
                  <a:alpha val="49019"/>
                </a:srgbClr>
              </a:gs>
              <a:gs pos="100000">
                <a:srgbClr val="0A3041">
                  <a:alpha val="0"/>
                </a:srgbClr>
              </a:gs>
            </a:gsLst>
            <a:lin ang="11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/>
          <p:nvPr/>
        </p:nvSpPr>
        <p:spPr>
          <a:xfrm flipH="1" rot="-5400000">
            <a:off x="-885662" y="1228564"/>
            <a:ext cx="5143179" cy="2686051"/>
          </a:xfrm>
          <a:prstGeom prst="rect">
            <a:avLst/>
          </a:prstGeom>
          <a:gradFill>
            <a:gsLst>
              <a:gs pos="0">
                <a:srgbClr val="000000">
                  <a:alpha val="58039"/>
                </a:srgbClr>
              </a:gs>
              <a:gs pos="69000">
                <a:srgbClr val="156082">
                  <a:alpha val="0"/>
                </a:srgbClr>
              </a:gs>
              <a:gs pos="100000">
                <a:srgbClr val="156082">
                  <a:alpha val="0"/>
                </a:srgbClr>
              </a:gs>
            </a:gsLst>
            <a:lin ang="13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/>
          <p:nvPr/>
        </p:nvSpPr>
        <p:spPr>
          <a:xfrm rot="6097846">
            <a:off x="-560516" y="900984"/>
            <a:ext cx="3606227" cy="3066500"/>
          </a:xfrm>
          <a:custGeom>
            <a:rect b="b" l="l" r="r" t="t"/>
            <a:pathLst>
              <a:path extrusionOk="0" h="4088666" w="4808302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0">
                <a:srgbClr val="43AFE2">
                  <a:alpha val="0"/>
                </a:srgbClr>
              </a:gs>
              <a:gs pos="39000">
                <a:srgbClr val="43AFE2">
                  <a:alpha val="0"/>
                </a:srgbClr>
              </a:gs>
              <a:gs pos="100000">
                <a:srgbClr val="0F4861">
                  <a:alpha val="25098"/>
                </a:srgbClr>
              </a:gs>
            </a:gsLst>
            <a:lin ang="186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4"/>
          <p:cNvSpPr txBox="1"/>
          <p:nvPr>
            <p:ph type="title"/>
          </p:nvPr>
        </p:nvSpPr>
        <p:spPr>
          <a:xfrm>
            <a:off x="495025" y="2075325"/>
            <a:ext cx="2371200" cy="23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lay"/>
              <a:buNone/>
            </a:pPr>
            <a:r>
              <a:t/>
            </a:r>
            <a:endParaRPr b="1" sz="3000">
              <a:solidFill>
                <a:srgbClr val="FFFFFF"/>
              </a:solidFill>
              <a:latin typeface="Play"/>
              <a:ea typeface="Play"/>
              <a:cs typeface="Play"/>
              <a:sym typeface="Play"/>
            </a:endParaRPr>
          </a:p>
        </p:txBody>
      </p:sp>
      <p:pic>
        <p:nvPicPr>
          <p:cNvPr id="108" name="Google Shape;108;p1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65132" y="350406"/>
            <a:ext cx="4442688" cy="4442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f7c64adae8_0_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g2f7c64adae8_0_12"/>
          <p:cNvSpPr/>
          <p:nvPr/>
        </p:nvSpPr>
        <p:spPr>
          <a:xfrm flipH="1">
            <a:off x="0" y="0"/>
            <a:ext cx="9144000" cy="1182000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g2f7c64adae8_0_12"/>
          <p:cNvSpPr/>
          <p:nvPr/>
        </p:nvSpPr>
        <p:spPr>
          <a:xfrm flipH="1" rot="10800000">
            <a:off x="6096642" y="9"/>
            <a:ext cx="3047400" cy="1182300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20016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f7c64adae8_0_12"/>
          <p:cNvSpPr/>
          <p:nvPr/>
        </p:nvSpPr>
        <p:spPr>
          <a:xfrm rot="5400000">
            <a:off x="3916302" y="-3981213"/>
            <a:ext cx="1182300" cy="9144000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2f7c64adae8_0_12"/>
          <p:cNvSpPr txBox="1"/>
          <p:nvPr>
            <p:ph type="title"/>
          </p:nvPr>
        </p:nvSpPr>
        <p:spPr>
          <a:xfrm>
            <a:off x="159600" y="472925"/>
            <a:ext cx="9321000" cy="9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lay"/>
              <a:buNone/>
            </a:pPr>
            <a:r>
              <a:rPr b="1" lang="en-US" sz="3000">
                <a:solidFill>
                  <a:schemeClr val="lt1"/>
                </a:solidFill>
              </a:rPr>
              <a:t>The Problem and the Solution</a:t>
            </a:r>
            <a:endParaRPr b="1" sz="3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t/>
            </a:r>
            <a:endParaRPr b="1" sz="3000">
              <a:solidFill>
                <a:schemeClr val="lt1"/>
              </a:solidFill>
            </a:endParaRPr>
          </a:p>
        </p:txBody>
      </p:sp>
      <p:sp>
        <p:nvSpPr>
          <p:cNvPr id="118" name="Google Shape;118;g2f7c64adae8_0_12"/>
          <p:cNvSpPr txBox="1"/>
          <p:nvPr/>
        </p:nvSpPr>
        <p:spPr>
          <a:xfrm>
            <a:off x="159600" y="1540200"/>
            <a:ext cx="8824800" cy="1365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What problem are we addressing?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>
                <a:solidFill>
                  <a:schemeClr val="dk1"/>
                </a:solidFill>
              </a:rPr>
              <a:t>Organizations using Mattermost and RocketChat for internal communication often lack a direct way to receive alerts from Prometheus Alertmanager.</a:t>
            </a:r>
            <a:br>
              <a:rPr lang="en-US" sz="1600">
                <a:solidFill>
                  <a:schemeClr val="dk1"/>
                </a:solidFill>
              </a:rPr>
            </a:br>
            <a:br>
              <a:rPr lang="en-US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-US" sz="1600">
                <a:solidFill>
                  <a:schemeClr val="dk1"/>
                </a:solidFill>
              </a:rPr>
            </a:br>
            <a:br>
              <a:rPr lang="en-US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119" name="Google Shape;119;g2f7c64adae8_0_12"/>
          <p:cNvSpPr txBox="1"/>
          <p:nvPr/>
        </p:nvSpPr>
        <p:spPr>
          <a:xfrm>
            <a:off x="201300" y="2905200"/>
            <a:ext cx="8741400" cy="17028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What is our solution?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00" u="sng">
                <a:solidFill>
                  <a:schemeClr val="dk1"/>
                </a:solidFill>
              </a:rPr>
              <a:t>Mattermost and RocketChat Prometheus Alert Integration:</a:t>
            </a:r>
            <a:r>
              <a:rPr lang="en-US" sz="1900">
                <a:solidFill>
                  <a:schemeClr val="dk1"/>
                </a:solidFill>
              </a:rPr>
              <a:t> A seamless connection between Prometheus Alertmanager and both Mattermost and RocketChat channels.</a:t>
            </a:r>
            <a:endParaRPr b="1" sz="27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f72c2e9cea_0_26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f72c2e9cea_0_263"/>
          <p:cNvSpPr/>
          <p:nvPr/>
        </p:nvSpPr>
        <p:spPr>
          <a:xfrm flipH="1">
            <a:off x="0" y="0"/>
            <a:ext cx="9144000" cy="1182000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2f72c2e9cea_0_263"/>
          <p:cNvSpPr/>
          <p:nvPr/>
        </p:nvSpPr>
        <p:spPr>
          <a:xfrm flipH="1" rot="10800000">
            <a:off x="6096642" y="9"/>
            <a:ext cx="3047400" cy="1182300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20016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2f72c2e9cea_0_263"/>
          <p:cNvSpPr/>
          <p:nvPr/>
        </p:nvSpPr>
        <p:spPr>
          <a:xfrm rot="5400000">
            <a:off x="3916302" y="-3981213"/>
            <a:ext cx="1182300" cy="9144000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f72c2e9cea_0_263"/>
          <p:cNvSpPr txBox="1"/>
          <p:nvPr>
            <p:ph type="title"/>
          </p:nvPr>
        </p:nvSpPr>
        <p:spPr>
          <a:xfrm>
            <a:off x="232800" y="261525"/>
            <a:ext cx="9321000" cy="9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b="1" lang="en-US" sz="3000">
                <a:solidFill>
                  <a:schemeClr val="lt1"/>
                </a:solidFill>
              </a:rPr>
              <a:t>What is Prometheus?</a:t>
            </a:r>
            <a:endParaRPr b="1" sz="3000">
              <a:solidFill>
                <a:srgbClr val="FFFFFF"/>
              </a:solidFill>
            </a:endParaRPr>
          </a:p>
        </p:txBody>
      </p:sp>
      <p:pic>
        <p:nvPicPr>
          <p:cNvPr id="129" name="Google Shape;129;g2f72c2e9cea_0_2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8164" y="0"/>
            <a:ext cx="4085886" cy="118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2f72c2e9cea_0_263"/>
          <p:cNvSpPr txBox="1"/>
          <p:nvPr/>
        </p:nvSpPr>
        <p:spPr>
          <a:xfrm>
            <a:off x="159600" y="1540200"/>
            <a:ext cx="8824800" cy="36033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chemeClr val="dk1"/>
                </a:solidFill>
              </a:rPr>
              <a:t>Prometheus is an open-source monitoring and alerting toolkit. It features: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Time-Series Data</a:t>
            </a:r>
            <a:r>
              <a:rPr lang="en-US" sz="1700">
                <a:solidFill>
                  <a:schemeClr val="dk1"/>
                </a:solidFill>
              </a:rPr>
              <a:t>: Efficiently stores and queries metrics over time.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PromQL</a:t>
            </a:r>
            <a:r>
              <a:rPr lang="en-US" sz="1700">
                <a:solidFill>
                  <a:schemeClr val="dk1"/>
                </a:solidFill>
              </a:rPr>
              <a:t>: A powerful query language for data retrieval.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Flexible Collection</a:t>
            </a:r>
            <a:r>
              <a:rPr lang="en-US" sz="1700">
                <a:solidFill>
                  <a:schemeClr val="dk1"/>
                </a:solidFill>
              </a:rPr>
              <a:t>: Uses a pull model to collect metrics.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Built-In Alerting</a:t>
            </a:r>
            <a:r>
              <a:rPr lang="en-US" sz="1700">
                <a:solidFill>
                  <a:schemeClr val="dk1"/>
                </a:solidFill>
              </a:rPr>
              <a:t>: Supports alerts and integrates with notification systems.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chemeClr val="dk1"/>
                </a:solidFill>
              </a:rPr>
              <a:t>Prometheus is popular for monitoring systems and applications due to its performance and scalability.</a:t>
            </a:r>
            <a:endParaRPr sz="1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4"/>
          <p:cNvSpPr/>
          <p:nvPr/>
        </p:nvSpPr>
        <p:spPr>
          <a:xfrm flipH="1">
            <a:off x="1" y="0"/>
            <a:ext cx="9143999" cy="1181966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"/>
          <p:cNvSpPr/>
          <p:nvPr/>
        </p:nvSpPr>
        <p:spPr>
          <a:xfrm flipH="1" rot="10800000">
            <a:off x="6096642" y="0"/>
            <a:ext cx="3047358" cy="1182309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/>
          <p:nvPr/>
        </p:nvSpPr>
        <p:spPr>
          <a:xfrm rot="5400000">
            <a:off x="3980833" y="-3980834"/>
            <a:ext cx="1182335" cy="9144002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"/>
          <p:cNvSpPr txBox="1"/>
          <p:nvPr>
            <p:ph type="title"/>
          </p:nvPr>
        </p:nvSpPr>
        <p:spPr>
          <a:xfrm>
            <a:off x="1028697" y="261648"/>
            <a:ext cx="7533018" cy="658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b="1" lang="en-US" sz="3000">
                <a:solidFill>
                  <a:srgbClr val="FFFFFF"/>
                </a:solidFill>
                <a:latin typeface="Play"/>
                <a:ea typeface="Play"/>
                <a:cs typeface="Play"/>
                <a:sym typeface="Play"/>
              </a:rPr>
              <a:t>Prometheus Alertmanager</a:t>
            </a:r>
            <a:endParaRPr b="1" sz="3000">
              <a:solidFill>
                <a:srgbClr val="FFFFFF"/>
              </a:solidFill>
              <a:latin typeface="Play"/>
              <a:ea typeface="Play"/>
              <a:cs typeface="Play"/>
              <a:sym typeface="Play"/>
            </a:endParaRPr>
          </a:p>
        </p:txBody>
      </p:sp>
      <p:grpSp>
        <p:nvGrpSpPr>
          <p:cNvPr id="140" name="Google Shape;140;p4"/>
          <p:cNvGrpSpPr/>
          <p:nvPr/>
        </p:nvGrpSpPr>
        <p:grpSpPr>
          <a:xfrm>
            <a:off x="713550" y="1585593"/>
            <a:ext cx="7734853" cy="3142284"/>
            <a:chOff x="230508" y="1159"/>
            <a:chExt cx="7734853" cy="3142284"/>
          </a:xfrm>
        </p:grpSpPr>
        <p:sp>
          <p:nvSpPr>
            <p:cNvPr id="141" name="Google Shape;141;p4"/>
            <p:cNvSpPr/>
            <p:nvPr/>
          </p:nvSpPr>
          <p:spPr>
            <a:xfrm>
              <a:off x="230508" y="1159"/>
              <a:ext cx="2417141" cy="1450284"/>
            </a:xfrm>
            <a:prstGeom prst="rect">
              <a:avLst/>
            </a:prstGeom>
            <a:solidFill>
              <a:srgbClr val="E9713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230508" y="1159"/>
              <a:ext cx="2417141" cy="14502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Alert Management</a:t>
              </a: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 Handles alerts from Prometheus server and client applications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2889364" y="1159"/>
              <a:ext cx="2417141" cy="1450284"/>
            </a:xfrm>
            <a:prstGeom prst="rect">
              <a:avLst/>
            </a:prstGeom>
            <a:solidFill>
              <a:srgbClr val="176B2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4"/>
            <p:cNvSpPr txBox="1"/>
            <p:nvPr/>
          </p:nvSpPr>
          <p:spPr>
            <a:xfrm>
              <a:off x="2889364" y="1159"/>
              <a:ext cx="2417141" cy="14502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Flexible Routing</a:t>
              </a: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 Directs alerts to the right receiver based on labels.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5548220" y="1159"/>
              <a:ext cx="2417141" cy="1450284"/>
            </a:xfrm>
            <a:prstGeom prst="rect">
              <a:avLst/>
            </a:prstGeom>
            <a:solidFill>
              <a:srgbClr val="0C9ED5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4"/>
            <p:cNvSpPr txBox="1"/>
            <p:nvPr/>
          </p:nvSpPr>
          <p:spPr>
            <a:xfrm>
              <a:off x="5548220" y="1159"/>
              <a:ext cx="2417141" cy="14502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Silencing &amp; Inhibition</a:t>
              </a: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 Suppresses noisy alerts and prevents alert storms.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1559936" y="1693159"/>
              <a:ext cx="2417141" cy="1450284"/>
            </a:xfrm>
            <a:prstGeom prst="rect">
              <a:avLst/>
            </a:prstGeom>
            <a:solidFill>
              <a:srgbClr val="A02891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4"/>
            <p:cNvSpPr txBox="1"/>
            <p:nvPr/>
          </p:nvSpPr>
          <p:spPr>
            <a:xfrm>
              <a:off x="1559936" y="1693159"/>
              <a:ext cx="2417141" cy="14502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Notification Integrations</a:t>
              </a: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 Supports email, Slack, PagerDuty, and more.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4218792" y="1693159"/>
              <a:ext cx="2417141" cy="1450284"/>
            </a:xfrm>
            <a:prstGeom prst="rect">
              <a:avLst/>
            </a:prstGeom>
            <a:solidFill>
              <a:srgbClr val="4EA62C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4"/>
            <p:cNvSpPr txBox="1"/>
            <p:nvPr/>
          </p:nvSpPr>
          <p:spPr>
            <a:xfrm>
              <a:off x="4218792" y="1693159"/>
              <a:ext cx="2417141" cy="14502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Grouping</a:t>
              </a:r>
              <a:r>
                <a:rPr b="0" i="0" lang="en-US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: Clusters related alerts to reduce notification fatigue.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72c2e9cea_0_25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f72c2e9cea_0_254"/>
          <p:cNvSpPr/>
          <p:nvPr/>
        </p:nvSpPr>
        <p:spPr>
          <a:xfrm flipH="1">
            <a:off x="0" y="0"/>
            <a:ext cx="9144000" cy="1182000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2f72c2e9cea_0_254"/>
          <p:cNvSpPr/>
          <p:nvPr/>
        </p:nvSpPr>
        <p:spPr>
          <a:xfrm flipH="1" rot="10800000">
            <a:off x="6096642" y="9"/>
            <a:ext cx="3047400" cy="1182300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20016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2f72c2e9cea_0_254"/>
          <p:cNvSpPr/>
          <p:nvPr/>
        </p:nvSpPr>
        <p:spPr>
          <a:xfrm rot="5400000">
            <a:off x="3916302" y="-3981213"/>
            <a:ext cx="1182300" cy="9144000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f72c2e9cea_0_254"/>
          <p:cNvSpPr txBox="1"/>
          <p:nvPr>
            <p:ph type="title"/>
          </p:nvPr>
        </p:nvSpPr>
        <p:spPr>
          <a:xfrm>
            <a:off x="232800" y="261525"/>
            <a:ext cx="9321000" cy="9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lay"/>
              <a:buNone/>
            </a:pPr>
            <a:r>
              <a:rPr b="1" lang="en-US" sz="3000">
                <a:solidFill>
                  <a:schemeClr val="lt1"/>
                </a:solidFill>
              </a:rPr>
              <a:t>What is Mattermost and RocketChat?</a:t>
            </a:r>
            <a:endParaRPr b="1" sz="3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t/>
            </a:r>
            <a:endParaRPr b="1" sz="3000">
              <a:solidFill>
                <a:srgbClr val="FFFFFF"/>
              </a:solidFill>
            </a:endParaRPr>
          </a:p>
        </p:txBody>
      </p:sp>
      <p:sp>
        <p:nvSpPr>
          <p:cNvPr id="160" name="Google Shape;160;g2f72c2e9cea_0_254"/>
          <p:cNvSpPr txBox="1"/>
          <p:nvPr/>
        </p:nvSpPr>
        <p:spPr>
          <a:xfrm>
            <a:off x="168250" y="1317075"/>
            <a:ext cx="8678400" cy="4094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</a:rPr>
              <a:t>Mattermost</a:t>
            </a:r>
            <a:r>
              <a:rPr lang="en-US" sz="2000">
                <a:solidFill>
                  <a:schemeClr val="dk1"/>
                </a:solidFill>
              </a:rPr>
              <a:t> and </a:t>
            </a:r>
            <a:r>
              <a:rPr b="1" lang="en-US" sz="2000">
                <a:solidFill>
                  <a:schemeClr val="dk1"/>
                </a:solidFill>
              </a:rPr>
              <a:t>Rocket.Chat</a:t>
            </a:r>
            <a:r>
              <a:rPr lang="en-US" sz="2000">
                <a:solidFill>
                  <a:schemeClr val="dk1"/>
                </a:solidFill>
              </a:rPr>
              <a:t> are open-source messaging platforms designed for team collaboration. They offer: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en-US" sz="2000">
                <a:solidFill>
                  <a:schemeClr val="dk1"/>
                </a:solidFill>
              </a:rPr>
              <a:t>Real-Time Communication</a:t>
            </a:r>
            <a:r>
              <a:rPr lang="en-US" sz="2000">
                <a:solidFill>
                  <a:schemeClr val="dk1"/>
                </a:solidFill>
              </a:rPr>
              <a:t>: Instant messaging and discussions.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en-US" sz="2000">
                <a:solidFill>
                  <a:schemeClr val="dk1"/>
                </a:solidFill>
              </a:rPr>
              <a:t>Customization</a:t>
            </a:r>
            <a:r>
              <a:rPr lang="en-US" sz="2000">
                <a:solidFill>
                  <a:schemeClr val="dk1"/>
                </a:solidFill>
              </a:rPr>
              <a:t>: Flexible with plugins and integrations.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en-US" sz="2000">
                <a:solidFill>
                  <a:schemeClr val="dk1"/>
                </a:solidFill>
              </a:rPr>
              <a:t>Deployment Options</a:t>
            </a:r>
            <a:r>
              <a:rPr lang="en-US" sz="2000">
                <a:solidFill>
                  <a:schemeClr val="dk1"/>
                </a:solidFill>
              </a:rPr>
              <a:t>: Self-hosted or cloud-based.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en-US" sz="2000">
                <a:solidFill>
                  <a:schemeClr val="dk1"/>
                </a:solidFill>
              </a:rPr>
              <a:t>Integration</a:t>
            </a:r>
            <a:r>
              <a:rPr lang="en-US" sz="2000">
                <a:solidFill>
                  <a:schemeClr val="dk1"/>
                </a:solidFill>
              </a:rPr>
              <a:t>: Connect with various tools for streamlined workflows.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</a:rPr>
              <a:t>Both platforms provide secure, scalable solutions for team communication and collaboration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70ad8e18a_1_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e70ad8e18a_1_3"/>
          <p:cNvSpPr/>
          <p:nvPr/>
        </p:nvSpPr>
        <p:spPr>
          <a:xfrm flipH="1">
            <a:off x="0" y="0"/>
            <a:ext cx="9144000" cy="1182000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2e70ad8e18a_1_3"/>
          <p:cNvSpPr/>
          <p:nvPr/>
        </p:nvSpPr>
        <p:spPr>
          <a:xfrm flipH="1" rot="10800000">
            <a:off x="6096642" y="9"/>
            <a:ext cx="3047400" cy="1182300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20016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2e70ad8e18a_1_3"/>
          <p:cNvSpPr/>
          <p:nvPr/>
        </p:nvSpPr>
        <p:spPr>
          <a:xfrm rot="5400000">
            <a:off x="3916302" y="-3981213"/>
            <a:ext cx="1182300" cy="9144000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g2e70ad8e18a_1_3"/>
          <p:cNvSpPr txBox="1"/>
          <p:nvPr>
            <p:ph type="title"/>
          </p:nvPr>
        </p:nvSpPr>
        <p:spPr>
          <a:xfrm>
            <a:off x="232800" y="130575"/>
            <a:ext cx="9321000" cy="92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b="1" lang="en-US" sz="3000">
                <a:solidFill>
                  <a:srgbClr val="FFFFFF"/>
                </a:solidFill>
              </a:rPr>
              <a:t>Clarifying System Integration: </a:t>
            </a:r>
            <a:endParaRPr b="1" sz="3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b="1" lang="en-US" sz="3000">
                <a:solidFill>
                  <a:srgbClr val="FFFFFF"/>
                </a:solidFill>
              </a:rPr>
              <a:t>From Misconception to Efficiency</a:t>
            </a:r>
            <a:endParaRPr/>
          </a:p>
        </p:txBody>
      </p:sp>
      <p:sp>
        <p:nvSpPr>
          <p:cNvPr id="170" name="Google Shape;170;g2e70ad8e18a_1_3"/>
          <p:cNvSpPr txBox="1"/>
          <p:nvPr/>
        </p:nvSpPr>
        <p:spPr>
          <a:xfrm>
            <a:off x="232800" y="1317075"/>
            <a:ext cx="8678400" cy="32325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●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Initial Challenge: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Assumed Alertmanager was integrated into Prometheus server's source code.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●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Reality Check: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Discovered Alertmanager operates as a separate, autonomous component.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●"/>
            </a:pPr>
            <a:r>
              <a:rPr b="1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Insights Gained:</a:t>
            </a: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Deepened understanding of system architecture and deployment complexities.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5"/>
          <p:cNvSpPr/>
          <p:nvPr/>
        </p:nvSpPr>
        <p:spPr>
          <a:xfrm flipH="1">
            <a:off x="1" y="0"/>
            <a:ext cx="9143999" cy="1181966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5"/>
          <p:cNvSpPr/>
          <p:nvPr/>
        </p:nvSpPr>
        <p:spPr>
          <a:xfrm flipH="1" rot="10800000">
            <a:off x="6096642" y="0"/>
            <a:ext cx="3047358" cy="1182309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5"/>
          <p:cNvSpPr/>
          <p:nvPr/>
        </p:nvSpPr>
        <p:spPr>
          <a:xfrm rot="5400000">
            <a:off x="3980833" y="-3980834"/>
            <a:ext cx="1182335" cy="9144002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5"/>
          <p:cNvSpPr txBox="1"/>
          <p:nvPr>
            <p:ph type="title"/>
          </p:nvPr>
        </p:nvSpPr>
        <p:spPr>
          <a:xfrm>
            <a:off x="0" y="306801"/>
            <a:ext cx="9143999" cy="6582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b="1" lang="en-US" sz="2500">
                <a:solidFill>
                  <a:srgbClr val="FFFFFF"/>
                </a:solidFill>
                <a:latin typeface="Play"/>
                <a:ea typeface="Play"/>
                <a:cs typeface="Play"/>
                <a:sym typeface="Play"/>
              </a:rPr>
              <a:t>Community Support in Overcoming Compilation Challenges</a:t>
            </a:r>
            <a:endParaRPr sz="2500"/>
          </a:p>
        </p:txBody>
      </p:sp>
      <p:pic>
        <p:nvPicPr>
          <p:cNvPr descr="תמונה שמכילה טקסט, צילום מסך, גופן, עיצוב&#10;&#10;התיאור נוצר באופן אוטומטי" id="180" name="Google Shape;18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0" y="1181966"/>
            <a:ext cx="4549824" cy="2274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63883" y="2207941"/>
            <a:ext cx="4323999" cy="2935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e70ad8e18a_1_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e70ad8e18a_1_16"/>
          <p:cNvSpPr/>
          <p:nvPr/>
        </p:nvSpPr>
        <p:spPr>
          <a:xfrm flipH="1">
            <a:off x="0" y="0"/>
            <a:ext cx="9144000" cy="1182000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0F4861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e70ad8e18a_1_16"/>
          <p:cNvSpPr/>
          <p:nvPr/>
        </p:nvSpPr>
        <p:spPr>
          <a:xfrm flipH="1" rot="10800000">
            <a:off x="6096642" y="9"/>
            <a:ext cx="3047400" cy="1182300"/>
          </a:xfrm>
          <a:prstGeom prst="rect">
            <a:avLst/>
          </a:prstGeom>
          <a:gradFill>
            <a:gsLst>
              <a:gs pos="0">
                <a:srgbClr val="0A3041">
                  <a:alpha val="67058"/>
                </a:srgbClr>
              </a:gs>
              <a:gs pos="19000">
                <a:srgbClr val="0A3041">
                  <a:alpha val="67058"/>
                </a:srgbClr>
              </a:gs>
              <a:gs pos="100000">
                <a:srgbClr val="156082">
                  <a:alpha val="78039"/>
                </a:srgbClr>
              </a:gs>
            </a:gsLst>
            <a:lin ang="1920016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e70ad8e18a_1_16"/>
          <p:cNvSpPr/>
          <p:nvPr/>
        </p:nvSpPr>
        <p:spPr>
          <a:xfrm rot="5400000">
            <a:off x="3980852" y="-3980850"/>
            <a:ext cx="1182300" cy="9144000"/>
          </a:xfrm>
          <a:prstGeom prst="rect">
            <a:avLst/>
          </a:prstGeom>
          <a:gradFill>
            <a:gsLst>
              <a:gs pos="0">
                <a:srgbClr val="156082">
                  <a:alpha val="0"/>
                </a:srgbClr>
              </a:gs>
              <a:gs pos="23000">
                <a:srgbClr val="156082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e70ad8e18a_1_16"/>
          <p:cNvSpPr txBox="1"/>
          <p:nvPr>
            <p:ph type="title"/>
          </p:nvPr>
        </p:nvSpPr>
        <p:spPr>
          <a:xfrm>
            <a:off x="0" y="306801"/>
            <a:ext cx="9144000" cy="65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b="1" lang="en-US" sz="2500">
                <a:solidFill>
                  <a:srgbClr val="FFFFFF"/>
                </a:solidFill>
              </a:rPr>
              <a:t>Enhancing Community Support through</a:t>
            </a:r>
            <a:endParaRPr b="1" sz="25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lay"/>
              <a:buNone/>
            </a:pPr>
            <a:r>
              <a:rPr b="1" lang="en-US" sz="2500">
                <a:solidFill>
                  <a:srgbClr val="FFFFFF"/>
                </a:solidFill>
              </a:rPr>
              <a:t>Comprehensive Documentation</a:t>
            </a:r>
            <a:endParaRPr sz="2500"/>
          </a:p>
        </p:txBody>
      </p:sp>
      <p:sp>
        <p:nvSpPr>
          <p:cNvPr id="191" name="Google Shape;191;g2e70ad8e18a_1_16"/>
          <p:cNvSpPr txBox="1"/>
          <p:nvPr/>
        </p:nvSpPr>
        <p:spPr>
          <a:xfrm>
            <a:off x="455625" y="1578275"/>
            <a:ext cx="8044200" cy="3464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 documentation in Prometheus Git repository lacked detail.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b="1" i="0" lang="en-US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Outcome:</a:t>
            </a:r>
            <a:r>
              <a:rPr b="0" i="0" lang="en-US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Created extensive documentation.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b="0" i="0" lang="en-US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Contributed to the community with updated installation documents.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קרן כהן</dc:creator>
</cp:coreProperties>
</file>